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4" r:id="rId5"/>
    <p:sldId id="258" r:id="rId6"/>
    <p:sldId id="265" r:id="rId7"/>
    <p:sldId id="261" r:id="rId8"/>
    <p:sldId id="276" r:id="rId9"/>
    <p:sldId id="277" r:id="rId10"/>
    <p:sldId id="279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enitez" initials="DB" lastIdx="3" clrIdx="0">
    <p:extLst>
      <p:ext uri="{19B8F6BF-5375-455C-9EA6-DF929625EA0E}">
        <p15:presenceInfo xmlns:p15="http://schemas.microsoft.com/office/powerpoint/2012/main" xmlns="" userId="S::david.benitez@unwomen.org::6ed85e41-7493-4c90-96a7-d19f9b0724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C2C0"/>
    <a:srgbClr val="59A5A5"/>
    <a:srgbClr val="EB5D22"/>
    <a:srgbClr val="D84B19"/>
    <a:srgbClr val="6CAD3F"/>
    <a:srgbClr val="528C29"/>
    <a:srgbClr val="C4A628"/>
    <a:srgbClr val="D9AE09"/>
    <a:srgbClr val="BB9708"/>
    <a:srgbClr val="BC97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398" y="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7D5F9-8CC9-48D2-BE8A-F2F47CE374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7B906C7F-6A2D-4629-975A-92C00816FB7A}">
      <dgm:prSet phldrT="[Texto]"/>
      <dgm:spPr/>
      <dgm:t>
        <a:bodyPr/>
        <a:lstStyle/>
        <a:p>
          <a:r>
            <a:rPr lang="es-CO" dirty="0"/>
            <a:t>Para el funcionamiento de sus estructuras regionales, locales y sectoriales. </a:t>
          </a:r>
        </a:p>
      </dgm:t>
    </dgm:pt>
    <dgm:pt modelId="{9D7C5BAE-B96E-4719-9753-C625B8F1082E}" type="parTrans" cxnId="{88F2BCC3-F8FB-4DF1-9C81-64E5A27A59DA}">
      <dgm:prSet/>
      <dgm:spPr/>
      <dgm:t>
        <a:bodyPr/>
        <a:lstStyle/>
        <a:p>
          <a:endParaRPr lang="es-CO"/>
        </a:p>
      </dgm:t>
    </dgm:pt>
    <dgm:pt modelId="{C779E883-979A-41BE-8E68-73D108AD8F18}" type="sibTrans" cxnId="{88F2BCC3-F8FB-4DF1-9C81-64E5A27A59DA}">
      <dgm:prSet/>
      <dgm:spPr/>
      <dgm:t>
        <a:bodyPr/>
        <a:lstStyle/>
        <a:p>
          <a:endParaRPr lang="es-CO"/>
        </a:p>
      </dgm:t>
    </dgm:pt>
    <dgm:pt modelId="{D47A641F-99EB-4C60-AF4B-F81A64CA2705}">
      <dgm:prSet phldrT="[Texto]"/>
      <dgm:spPr>
        <a:solidFill>
          <a:srgbClr val="68C2C0"/>
        </a:solidFill>
      </dgm:spPr>
      <dgm:t>
        <a:bodyPr/>
        <a:lstStyle/>
        <a:p>
          <a:r>
            <a:rPr lang="es-CO" b="1" dirty="0"/>
            <a:t>Para la inclusión efectiva de mujeres, jóvenes y minorías étnicas en el proceso político. </a:t>
          </a:r>
        </a:p>
      </dgm:t>
    </dgm:pt>
    <dgm:pt modelId="{936D050A-2E00-4EEE-9932-65B3942BD0AE}" type="parTrans" cxnId="{32683B8C-ED2F-4EE2-9A4D-02DCC353AF97}">
      <dgm:prSet/>
      <dgm:spPr/>
      <dgm:t>
        <a:bodyPr/>
        <a:lstStyle/>
        <a:p>
          <a:endParaRPr lang="es-CO"/>
        </a:p>
      </dgm:t>
    </dgm:pt>
    <dgm:pt modelId="{92B91982-3CE0-4A2D-900F-9142AD34ADB7}" type="sibTrans" cxnId="{32683B8C-ED2F-4EE2-9A4D-02DCC353AF97}">
      <dgm:prSet/>
      <dgm:spPr/>
      <dgm:t>
        <a:bodyPr/>
        <a:lstStyle/>
        <a:p>
          <a:endParaRPr lang="es-CO"/>
        </a:p>
      </dgm:t>
    </dgm:pt>
    <dgm:pt modelId="{3CC3D4CD-0628-4223-9040-EFD33E5D9BA4}">
      <dgm:prSet phldrT="[Texto]"/>
      <dgm:spPr>
        <a:solidFill>
          <a:srgbClr val="68C2C0"/>
        </a:solidFill>
      </dgm:spPr>
      <dgm:t>
        <a:bodyPr/>
        <a:lstStyle/>
        <a:p>
          <a:r>
            <a:rPr lang="es-CO" b="1" dirty="0"/>
            <a:t>Para el funcionamiento de los centros y fundaciones de estudio, investigación y capacitación. </a:t>
          </a:r>
        </a:p>
      </dgm:t>
    </dgm:pt>
    <dgm:pt modelId="{73B5927F-722A-4FA9-85DC-98A0A6F89C90}" type="parTrans" cxnId="{C9AD7FB3-8BE8-48A1-9461-45B144B42EF8}">
      <dgm:prSet/>
      <dgm:spPr/>
      <dgm:t>
        <a:bodyPr/>
        <a:lstStyle/>
        <a:p>
          <a:endParaRPr lang="es-CO"/>
        </a:p>
      </dgm:t>
    </dgm:pt>
    <dgm:pt modelId="{77236461-C365-48B0-B01C-42EE34F094D1}" type="sibTrans" cxnId="{C9AD7FB3-8BE8-48A1-9461-45B144B42EF8}">
      <dgm:prSet/>
      <dgm:spPr/>
      <dgm:t>
        <a:bodyPr/>
        <a:lstStyle/>
        <a:p>
          <a:endParaRPr lang="es-CO"/>
        </a:p>
      </dgm:t>
    </dgm:pt>
    <dgm:pt modelId="{07443EE9-E7B9-4F86-AF84-46F7CDA64A1D}">
      <dgm:prSet/>
      <dgm:spPr/>
      <dgm:t>
        <a:bodyPr/>
        <a:lstStyle/>
        <a:p>
          <a:r>
            <a:rPr lang="es-CO" dirty="0"/>
            <a:t>Para dar apoyo y asistencia a sus bancadas. </a:t>
          </a:r>
        </a:p>
      </dgm:t>
    </dgm:pt>
    <dgm:pt modelId="{61786EA4-A218-44A8-BC8F-3066899F9C6D}" type="parTrans" cxnId="{E69D2431-C3BB-4BDB-9216-ACF148F7EC09}">
      <dgm:prSet/>
      <dgm:spPr/>
      <dgm:t>
        <a:bodyPr/>
        <a:lstStyle/>
        <a:p>
          <a:endParaRPr lang="es-CO"/>
        </a:p>
      </dgm:t>
    </dgm:pt>
    <dgm:pt modelId="{3D8DF30F-1336-497A-8F07-2E9AC7583525}" type="sibTrans" cxnId="{E69D2431-C3BB-4BDB-9216-ACF148F7EC09}">
      <dgm:prSet/>
      <dgm:spPr/>
      <dgm:t>
        <a:bodyPr/>
        <a:lstStyle/>
        <a:p>
          <a:endParaRPr lang="es-CO"/>
        </a:p>
      </dgm:t>
    </dgm:pt>
    <dgm:pt modelId="{2A992DCF-AA3B-4FD9-A356-4EA38EEBAFEF}">
      <dgm:prSet/>
      <dgm:spPr>
        <a:solidFill>
          <a:srgbClr val="68C2C0"/>
        </a:solidFill>
      </dgm:spPr>
      <dgm:t>
        <a:bodyPr/>
        <a:lstStyle/>
        <a:p>
          <a:r>
            <a:rPr lang="es-CO" b="1" dirty="0"/>
            <a:t>Para cursos de formación y capacitación política y electoral. </a:t>
          </a:r>
        </a:p>
      </dgm:t>
    </dgm:pt>
    <dgm:pt modelId="{F1D82A0A-EE33-46BB-88CA-F9AF301A750D}" type="parTrans" cxnId="{1A36238C-2AB0-494F-8E05-4001735AC1B1}">
      <dgm:prSet/>
      <dgm:spPr/>
      <dgm:t>
        <a:bodyPr/>
        <a:lstStyle/>
        <a:p>
          <a:endParaRPr lang="es-CO"/>
        </a:p>
      </dgm:t>
    </dgm:pt>
    <dgm:pt modelId="{548171F6-484C-4491-AF24-B6D23DFE4012}" type="sibTrans" cxnId="{1A36238C-2AB0-494F-8E05-4001735AC1B1}">
      <dgm:prSet/>
      <dgm:spPr/>
      <dgm:t>
        <a:bodyPr/>
        <a:lstStyle/>
        <a:p>
          <a:endParaRPr lang="es-CO"/>
        </a:p>
      </dgm:t>
    </dgm:pt>
    <dgm:pt modelId="{E91387C8-EC9B-444B-A1F6-78A57B9CF2EE}">
      <dgm:prSet/>
      <dgm:spPr/>
      <dgm:t>
        <a:bodyPr/>
        <a:lstStyle/>
        <a:p>
          <a:r>
            <a:rPr lang="es-CO" dirty="0"/>
            <a:t> Para la divulgación de sus programas y propuestas políticas. </a:t>
          </a:r>
        </a:p>
      </dgm:t>
    </dgm:pt>
    <dgm:pt modelId="{8F0A37F1-1625-462F-83F1-ECF250795FE8}" type="parTrans" cxnId="{78B38D60-9778-4586-AA6F-FEF5A1CC5575}">
      <dgm:prSet/>
      <dgm:spPr/>
      <dgm:t>
        <a:bodyPr/>
        <a:lstStyle/>
        <a:p>
          <a:endParaRPr lang="es-CO"/>
        </a:p>
      </dgm:t>
    </dgm:pt>
    <dgm:pt modelId="{5EC495ED-B267-4DF6-8915-0B0E053A7B2C}" type="sibTrans" cxnId="{78B38D60-9778-4586-AA6F-FEF5A1CC5575}">
      <dgm:prSet/>
      <dgm:spPr/>
      <dgm:t>
        <a:bodyPr/>
        <a:lstStyle/>
        <a:p>
          <a:endParaRPr lang="es-CO"/>
        </a:p>
      </dgm:t>
    </dgm:pt>
    <dgm:pt modelId="{CA4059D3-8DBF-4394-A979-884D2CC548E5}">
      <dgm:prSet/>
      <dgm:spPr/>
      <dgm:t>
        <a:bodyPr/>
        <a:lstStyle/>
        <a:p>
          <a:r>
            <a:rPr lang="es-CO" dirty="0"/>
            <a:t>Para el ejercicio de mecanismos de democracia interna previstos en sus estatutos. </a:t>
          </a:r>
        </a:p>
      </dgm:t>
    </dgm:pt>
    <dgm:pt modelId="{1938B930-1F17-4775-834D-E648D65C9DD5}" type="parTrans" cxnId="{E2D7FC7D-ACE0-4674-860B-0D73C970A61F}">
      <dgm:prSet/>
      <dgm:spPr/>
      <dgm:t>
        <a:bodyPr/>
        <a:lstStyle/>
        <a:p>
          <a:endParaRPr lang="es-CO"/>
        </a:p>
      </dgm:t>
    </dgm:pt>
    <dgm:pt modelId="{75BFB6FB-E461-4D4F-9149-529AA8BF691E}" type="sibTrans" cxnId="{E2D7FC7D-ACE0-4674-860B-0D73C970A61F}">
      <dgm:prSet/>
      <dgm:spPr/>
      <dgm:t>
        <a:bodyPr/>
        <a:lstStyle/>
        <a:p>
          <a:endParaRPr lang="es-CO"/>
        </a:p>
      </dgm:t>
    </dgm:pt>
    <dgm:pt modelId="{1329094C-9DCF-4B7C-A9B8-0B862C2B1569}" type="pres">
      <dgm:prSet presAssocID="{F4D7D5F9-8CC9-48D2-BE8A-F2F47CE374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C55BD88-B366-4AAE-B5A1-161967AB2868}" type="pres">
      <dgm:prSet presAssocID="{F4D7D5F9-8CC9-48D2-BE8A-F2F47CE3747C}" presName="Name1" presStyleCnt="0"/>
      <dgm:spPr/>
    </dgm:pt>
    <dgm:pt modelId="{6A423A2B-75F4-4FDF-9AF6-A0C2871B30CC}" type="pres">
      <dgm:prSet presAssocID="{F4D7D5F9-8CC9-48D2-BE8A-F2F47CE3747C}" presName="cycle" presStyleCnt="0"/>
      <dgm:spPr/>
    </dgm:pt>
    <dgm:pt modelId="{F4D88657-F93C-4222-8991-2A9A04C4D5EB}" type="pres">
      <dgm:prSet presAssocID="{F4D7D5F9-8CC9-48D2-BE8A-F2F47CE3747C}" presName="srcNode" presStyleLbl="node1" presStyleIdx="0" presStyleCnt="7"/>
      <dgm:spPr/>
    </dgm:pt>
    <dgm:pt modelId="{8C2818DB-388F-4B25-B625-BAEA32AF3B20}" type="pres">
      <dgm:prSet presAssocID="{F4D7D5F9-8CC9-48D2-BE8A-F2F47CE3747C}" presName="conn" presStyleLbl="parChTrans1D2" presStyleIdx="0" presStyleCnt="1"/>
      <dgm:spPr/>
      <dgm:t>
        <a:bodyPr/>
        <a:lstStyle/>
        <a:p>
          <a:endParaRPr lang="es-CO"/>
        </a:p>
      </dgm:t>
    </dgm:pt>
    <dgm:pt modelId="{181A4EC4-0E93-4574-95FD-D9387B9E2CD4}" type="pres">
      <dgm:prSet presAssocID="{F4D7D5F9-8CC9-48D2-BE8A-F2F47CE3747C}" presName="extraNode" presStyleLbl="node1" presStyleIdx="0" presStyleCnt="7"/>
      <dgm:spPr/>
    </dgm:pt>
    <dgm:pt modelId="{ECB1E1C5-9A23-40A0-8E78-56E778A182A5}" type="pres">
      <dgm:prSet presAssocID="{F4D7D5F9-8CC9-48D2-BE8A-F2F47CE3747C}" presName="dstNode" presStyleLbl="node1" presStyleIdx="0" presStyleCnt="7"/>
      <dgm:spPr/>
    </dgm:pt>
    <dgm:pt modelId="{C625A83D-87E2-4182-9079-CAB09BA02DCE}" type="pres">
      <dgm:prSet presAssocID="{7B906C7F-6A2D-4629-975A-92C00816FB7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CFAB33-97AA-4D52-A098-54A001EFAD92}" type="pres">
      <dgm:prSet presAssocID="{7B906C7F-6A2D-4629-975A-92C00816FB7A}" presName="accent_1" presStyleCnt="0"/>
      <dgm:spPr/>
    </dgm:pt>
    <dgm:pt modelId="{52FAB4F0-C490-4650-A2BB-BC67783D4B2E}" type="pres">
      <dgm:prSet presAssocID="{7B906C7F-6A2D-4629-975A-92C00816FB7A}" presName="accentRepeatNode" presStyleLbl="solidFgAcc1" presStyleIdx="0" presStyleCnt="7"/>
      <dgm:spPr/>
    </dgm:pt>
    <dgm:pt modelId="{DE7E859F-E824-4363-A26C-9FECFC2CF15E}" type="pres">
      <dgm:prSet presAssocID="{D47A641F-99EB-4C60-AF4B-F81A64CA270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F5DDAA-B6A0-4078-902A-EC6ECAA35030}" type="pres">
      <dgm:prSet presAssocID="{D47A641F-99EB-4C60-AF4B-F81A64CA2705}" presName="accent_2" presStyleCnt="0"/>
      <dgm:spPr/>
    </dgm:pt>
    <dgm:pt modelId="{D946CAA6-8C68-424D-92E4-3594332705AF}" type="pres">
      <dgm:prSet presAssocID="{D47A641F-99EB-4C60-AF4B-F81A64CA2705}" presName="accentRepeatNode" presStyleLbl="solidFgAcc1" presStyleIdx="1" presStyleCnt="7"/>
      <dgm:spPr/>
    </dgm:pt>
    <dgm:pt modelId="{65D11C28-0BD6-422B-9990-6AAF5ACC082A}" type="pres">
      <dgm:prSet presAssocID="{3CC3D4CD-0628-4223-9040-EFD33E5D9BA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AA3D10-57CF-4FD8-96BC-3F13DC1D7250}" type="pres">
      <dgm:prSet presAssocID="{3CC3D4CD-0628-4223-9040-EFD33E5D9BA4}" presName="accent_3" presStyleCnt="0"/>
      <dgm:spPr/>
    </dgm:pt>
    <dgm:pt modelId="{AF01E412-DFF0-4A34-9F2A-A938C550D684}" type="pres">
      <dgm:prSet presAssocID="{3CC3D4CD-0628-4223-9040-EFD33E5D9BA4}" presName="accentRepeatNode" presStyleLbl="solidFgAcc1" presStyleIdx="2" presStyleCnt="7"/>
      <dgm:spPr>
        <a:solidFill>
          <a:schemeClr val="bg1"/>
        </a:solidFill>
      </dgm:spPr>
    </dgm:pt>
    <dgm:pt modelId="{22F05F42-0962-45E8-B651-41ADC243180D}" type="pres">
      <dgm:prSet presAssocID="{07443EE9-E7B9-4F86-AF84-46F7CDA64A1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D4CA9F-95DF-4060-8377-DDD016F5FB5D}" type="pres">
      <dgm:prSet presAssocID="{07443EE9-E7B9-4F86-AF84-46F7CDA64A1D}" presName="accent_4" presStyleCnt="0"/>
      <dgm:spPr/>
    </dgm:pt>
    <dgm:pt modelId="{6C0B8938-29E6-4605-83EF-87DCFFE10F24}" type="pres">
      <dgm:prSet presAssocID="{07443EE9-E7B9-4F86-AF84-46F7CDA64A1D}" presName="accentRepeatNode" presStyleLbl="solidFgAcc1" presStyleIdx="3" presStyleCnt="7"/>
      <dgm:spPr/>
    </dgm:pt>
    <dgm:pt modelId="{CD238BC5-0876-47F7-9B14-198267EC5158}" type="pres">
      <dgm:prSet presAssocID="{2A992DCF-AA3B-4FD9-A356-4EA38EEBAFE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CA5785-4D5B-4ED5-9E66-DEA025C3F64C}" type="pres">
      <dgm:prSet presAssocID="{2A992DCF-AA3B-4FD9-A356-4EA38EEBAFEF}" presName="accent_5" presStyleCnt="0"/>
      <dgm:spPr/>
    </dgm:pt>
    <dgm:pt modelId="{C66C63ED-71AD-4C80-87F0-136648AA4DEC}" type="pres">
      <dgm:prSet presAssocID="{2A992DCF-AA3B-4FD9-A356-4EA38EEBAFEF}" presName="accentRepeatNode" presStyleLbl="solidFgAcc1" presStyleIdx="4" presStyleCnt="7"/>
      <dgm:spPr>
        <a:solidFill>
          <a:schemeClr val="bg1"/>
        </a:solidFill>
      </dgm:spPr>
    </dgm:pt>
    <dgm:pt modelId="{982DDB5B-8EE0-430B-B4F7-A4A816DE8095}" type="pres">
      <dgm:prSet presAssocID="{E91387C8-EC9B-444B-A1F6-78A57B9CF2E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FDD26F-E096-4CAF-99F3-B518CBF5F554}" type="pres">
      <dgm:prSet presAssocID="{E91387C8-EC9B-444B-A1F6-78A57B9CF2EE}" presName="accent_6" presStyleCnt="0"/>
      <dgm:spPr/>
    </dgm:pt>
    <dgm:pt modelId="{A01DFD9B-0435-47F6-B57C-80E0D0C11895}" type="pres">
      <dgm:prSet presAssocID="{E91387C8-EC9B-444B-A1F6-78A57B9CF2EE}" presName="accentRepeatNode" presStyleLbl="solidFgAcc1" presStyleIdx="5" presStyleCnt="7"/>
      <dgm:spPr/>
    </dgm:pt>
    <dgm:pt modelId="{B59A5CA8-EC33-4E66-A88F-21607CAB145C}" type="pres">
      <dgm:prSet presAssocID="{CA4059D3-8DBF-4394-A979-884D2CC548E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DFEEBA-0E0B-43D4-AFE7-7BFE3C407829}" type="pres">
      <dgm:prSet presAssocID="{CA4059D3-8DBF-4394-A979-884D2CC548E5}" presName="accent_7" presStyleCnt="0"/>
      <dgm:spPr/>
    </dgm:pt>
    <dgm:pt modelId="{57A5281F-3BDB-4CA7-945C-0D2A31F80E8D}" type="pres">
      <dgm:prSet presAssocID="{CA4059D3-8DBF-4394-A979-884D2CC548E5}" presName="accentRepeatNode" presStyleLbl="solidFgAcc1" presStyleIdx="6" presStyleCnt="7"/>
      <dgm:spPr/>
    </dgm:pt>
  </dgm:ptLst>
  <dgm:cxnLst>
    <dgm:cxn modelId="{E2D7FC7D-ACE0-4674-860B-0D73C970A61F}" srcId="{F4D7D5F9-8CC9-48D2-BE8A-F2F47CE3747C}" destId="{CA4059D3-8DBF-4394-A979-884D2CC548E5}" srcOrd="6" destOrd="0" parTransId="{1938B930-1F17-4775-834D-E648D65C9DD5}" sibTransId="{75BFB6FB-E461-4D4F-9149-529AA8BF691E}"/>
    <dgm:cxn modelId="{78B38D60-9778-4586-AA6F-FEF5A1CC5575}" srcId="{F4D7D5F9-8CC9-48D2-BE8A-F2F47CE3747C}" destId="{E91387C8-EC9B-444B-A1F6-78A57B9CF2EE}" srcOrd="5" destOrd="0" parTransId="{8F0A37F1-1625-462F-83F1-ECF250795FE8}" sibTransId="{5EC495ED-B267-4DF6-8915-0B0E053A7B2C}"/>
    <dgm:cxn modelId="{D3CF7A30-6E02-4601-B924-4FAC9BB0504E}" type="presOf" srcId="{CA4059D3-8DBF-4394-A979-884D2CC548E5}" destId="{B59A5CA8-EC33-4E66-A88F-21607CAB145C}" srcOrd="0" destOrd="0" presId="urn:microsoft.com/office/officeart/2008/layout/VerticalCurvedList"/>
    <dgm:cxn modelId="{199B64D1-EEBA-41EA-A920-8F625C8795B9}" type="presOf" srcId="{F4D7D5F9-8CC9-48D2-BE8A-F2F47CE3747C}" destId="{1329094C-9DCF-4B7C-A9B8-0B862C2B1569}" srcOrd="0" destOrd="0" presId="urn:microsoft.com/office/officeart/2008/layout/VerticalCurvedList"/>
    <dgm:cxn modelId="{483764E9-AF50-46B7-A363-5DDE33DBAF4D}" type="presOf" srcId="{7B906C7F-6A2D-4629-975A-92C00816FB7A}" destId="{C625A83D-87E2-4182-9079-CAB09BA02DCE}" srcOrd="0" destOrd="0" presId="urn:microsoft.com/office/officeart/2008/layout/VerticalCurvedList"/>
    <dgm:cxn modelId="{1BF8357D-86FA-423B-8B3E-DFB65027BA52}" type="presOf" srcId="{2A992DCF-AA3B-4FD9-A356-4EA38EEBAFEF}" destId="{CD238BC5-0876-47F7-9B14-198267EC5158}" srcOrd="0" destOrd="0" presId="urn:microsoft.com/office/officeart/2008/layout/VerticalCurvedList"/>
    <dgm:cxn modelId="{D246D02D-82C7-4CC9-BDAF-E819EF2902F1}" type="presOf" srcId="{07443EE9-E7B9-4F86-AF84-46F7CDA64A1D}" destId="{22F05F42-0962-45E8-B651-41ADC243180D}" srcOrd="0" destOrd="0" presId="urn:microsoft.com/office/officeart/2008/layout/VerticalCurvedList"/>
    <dgm:cxn modelId="{F997F320-E7F1-4231-83B3-00E11C6DF234}" type="presOf" srcId="{E91387C8-EC9B-444B-A1F6-78A57B9CF2EE}" destId="{982DDB5B-8EE0-430B-B4F7-A4A816DE8095}" srcOrd="0" destOrd="0" presId="urn:microsoft.com/office/officeart/2008/layout/VerticalCurvedList"/>
    <dgm:cxn modelId="{EC3BD7D3-48B2-47BC-8841-F26F9E062BB5}" type="presOf" srcId="{D47A641F-99EB-4C60-AF4B-F81A64CA2705}" destId="{DE7E859F-E824-4363-A26C-9FECFC2CF15E}" srcOrd="0" destOrd="0" presId="urn:microsoft.com/office/officeart/2008/layout/VerticalCurvedList"/>
    <dgm:cxn modelId="{E69D2431-C3BB-4BDB-9216-ACF148F7EC09}" srcId="{F4D7D5F9-8CC9-48D2-BE8A-F2F47CE3747C}" destId="{07443EE9-E7B9-4F86-AF84-46F7CDA64A1D}" srcOrd="3" destOrd="0" parTransId="{61786EA4-A218-44A8-BC8F-3066899F9C6D}" sibTransId="{3D8DF30F-1336-497A-8F07-2E9AC7583525}"/>
    <dgm:cxn modelId="{79F8D1E5-36F3-4F44-8680-19781EB8E3C8}" type="presOf" srcId="{C779E883-979A-41BE-8E68-73D108AD8F18}" destId="{8C2818DB-388F-4B25-B625-BAEA32AF3B20}" srcOrd="0" destOrd="0" presId="urn:microsoft.com/office/officeart/2008/layout/VerticalCurvedList"/>
    <dgm:cxn modelId="{C9AD7FB3-8BE8-48A1-9461-45B144B42EF8}" srcId="{F4D7D5F9-8CC9-48D2-BE8A-F2F47CE3747C}" destId="{3CC3D4CD-0628-4223-9040-EFD33E5D9BA4}" srcOrd="2" destOrd="0" parTransId="{73B5927F-722A-4FA9-85DC-98A0A6F89C90}" sibTransId="{77236461-C365-48B0-B01C-42EE34F094D1}"/>
    <dgm:cxn modelId="{1CA1D227-3E12-4EBB-9E13-C42F85CD5464}" type="presOf" srcId="{3CC3D4CD-0628-4223-9040-EFD33E5D9BA4}" destId="{65D11C28-0BD6-422B-9990-6AAF5ACC082A}" srcOrd="0" destOrd="0" presId="urn:microsoft.com/office/officeart/2008/layout/VerticalCurvedList"/>
    <dgm:cxn modelId="{1A36238C-2AB0-494F-8E05-4001735AC1B1}" srcId="{F4D7D5F9-8CC9-48D2-BE8A-F2F47CE3747C}" destId="{2A992DCF-AA3B-4FD9-A356-4EA38EEBAFEF}" srcOrd="4" destOrd="0" parTransId="{F1D82A0A-EE33-46BB-88CA-F9AF301A750D}" sibTransId="{548171F6-484C-4491-AF24-B6D23DFE4012}"/>
    <dgm:cxn modelId="{88F2BCC3-F8FB-4DF1-9C81-64E5A27A59DA}" srcId="{F4D7D5F9-8CC9-48D2-BE8A-F2F47CE3747C}" destId="{7B906C7F-6A2D-4629-975A-92C00816FB7A}" srcOrd="0" destOrd="0" parTransId="{9D7C5BAE-B96E-4719-9753-C625B8F1082E}" sibTransId="{C779E883-979A-41BE-8E68-73D108AD8F18}"/>
    <dgm:cxn modelId="{32683B8C-ED2F-4EE2-9A4D-02DCC353AF97}" srcId="{F4D7D5F9-8CC9-48D2-BE8A-F2F47CE3747C}" destId="{D47A641F-99EB-4C60-AF4B-F81A64CA2705}" srcOrd="1" destOrd="0" parTransId="{936D050A-2E00-4EEE-9932-65B3942BD0AE}" sibTransId="{92B91982-3CE0-4A2D-900F-9142AD34ADB7}"/>
    <dgm:cxn modelId="{C18A311B-CE80-4D8C-B95D-960766745936}" type="presParOf" srcId="{1329094C-9DCF-4B7C-A9B8-0B862C2B1569}" destId="{BC55BD88-B366-4AAE-B5A1-161967AB2868}" srcOrd="0" destOrd="0" presId="urn:microsoft.com/office/officeart/2008/layout/VerticalCurvedList"/>
    <dgm:cxn modelId="{54DF8F22-BCBB-45CE-B8AD-DF160E3C1660}" type="presParOf" srcId="{BC55BD88-B366-4AAE-B5A1-161967AB2868}" destId="{6A423A2B-75F4-4FDF-9AF6-A0C2871B30CC}" srcOrd="0" destOrd="0" presId="urn:microsoft.com/office/officeart/2008/layout/VerticalCurvedList"/>
    <dgm:cxn modelId="{FC11DE62-A597-4016-8A9C-F6EA61F01320}" type="presParOf" srcId="{6A423A2B-75F4-4FDF-9AF6-A0C2871B30CC}" destId="{F4D88657-F93C-4222-8991-2A9A04C4D5EB}" srcOrd="0" destOrd="0" presId="urn:microsoft.com/office/officeart/2008/layout/VerticalCurvedList"/>
    <dgm:cxn modelId="{1D2636E0-55D1-4089-B494-C7822F59ADEE}" type="presParOf" srcId="{6A423A2B-75F4-4FDF-9AF6-A0C2871B30CC}" destId="{8C2818DB-388F-4B25-B625-BAEA32AF3B20}" srcOrd="1" destOrd="0" presId="urn:microsoft.com/office/officeart/2008/layout/VerticalCurvedList"/>
    <dgm:cxn modelId="{A6581211-1794-481C-8610-E20A71BFAB98}" type="presParOf" srcId="{6A423A2B-75F4-4FDF-9AF6-A0C2871B30CC}" destId="{181A4EC4-0E93-4574-95FD-D9387B9E2CD4}" srcOrd="2" destOrd="0" presId="urn:microsoft.com/office/officeart/2008/layout/VerticalCurvedList"/>
    <dgm:cxn modelId="{433DD26C-F5D1-40E2-AC8E-88A5F1E1676F}" type="presParOf" srcId="{6A423A2B-75F4-4FDF-9AF6-A0C2871B30CC}" destId="{ECB1E1C5-9A23-40A0-8E78-56E778A182A5}" srcOrd="3" destOrd="0" presId="urn:microsoft.com/office/officeart/2008/layout/VerticalCurvedList"/>
    <dgm:cxn modelId="{FA14EF73-5308-4F42-B242-88D94CA7DEB2}" type="presParOf" srcId="{BC55BD88-B366-4AAE-B5A1-161967AB2868}" destId="{C625A83D-87E2-4182-9079-CAB09BA02DCE}" srcOrd="1" destOrd="0" presId="urn:microsoft.com/office/officeart/2008/layout/VerticalCurvedList"/>
    <dgm:cxn modelId="{0BC863A2-0395-4D85-954C-FA053C3EEA0A}" type="presParOf" srcId="{BC55BD88-B366-4AAE-B5A1-161967AB2868}" destId="{A4CFAB33-97AA-4D52-A098-54A001EFAD92}" srcOrd="2" destOrd="0" presId="urn:microsoft.com/office/officeart/2008/layout/VerticalCurvedList"/>
    <dgm:cxn modelId="{0D35FF1F-C2FA-4570-A3EC-ADDD4571F90A}" type="presParOf" srcId="{A4CFAB33-97AA-4D52-A098-54A001EFAD92}" destId="{52FAB4F0-C490-4650-A2BB-BC67783D4B2E}" srcOrd="0" destOrd="0" presId="urn:microsoft.com/office/officeart/2008/layout/VerticalCurvedList"/>
    <dgm:cxn modelId="{2F3412CC-0F65-40D4-A3AD-E9C6D2DABDD2}" type="presParOf" srcId="{BC55BD88-B366-4AAE-B5A1-161967AB2868}" destId="{DE7E859F-E824-4363-A26C-9FECFC2CF15E}" srcOrd="3" destOrd="0" presId="urn:microsoft.com/office/officeart/2008/layout/VerticalCurvedList"/>
    <dgm:cxn modelId="{F1398254-69D3-43AD-9DAF-5A9B56D73A04}" type="presParOf" srcId="{BC55BD88-B366-4AAE-B5A1-161967AB2868}" destId="{3AF5DDAA-B6A0-4078-902A-EC6ECAA35030}" srcOrd="4" destOrd="0" presId="urn:microsoft.com/office/officeart/2008/layout/VerticalCurvedList"/>
    <dgm:cxn modelId="{578FA605-EC59-445C-A8F7-BE860A390331}" type="presParOf" srcId="{3AF5DDAA-B6A0-4078-902A-EC6ECAA35030}" destId="{D946CAA6-8C68-424D-92E4-3594332705AF}" srcOrd="0" destOrd="0" presId="urn:microsoft.com/office/officeart/2008/layout/VerticalCurvedList"/>
    <dgm:cxn modelId="{26078F45-D241-492C-A616-1F91110919CD}" type="presParOf" srcId="{BC55BD88-B366-4AAE-B5A1-161967AB2868}" destId="{65D11C28-0BD6-422B-9990-6AAF5ACC082A}" srcOrd="5" destOrd="0" presId="urn:microsoft.com/office/officeart/2008/layout/VerticalCurvedList"/>
    <dgm:cxn modelId="{72F062F0-AFB1-4F6E-A984-1447F3D0C74F}" type="presParOf" srcId="{BC55BD88-B366-4AAE-B5A1-161967AB2868}" destId="{E1AA3D10-57CF-4FD8-96BC-3F13DC1D7250}" srcOrd="6" destOrd="0" presId="urn:microsoft.com/office/officeart/2008/layout/VerticalCurvedList"/>
    <dgm:cxn modelId="{A1F115A8-6EAA-4452-868F-8A65D176AE52}" type="presParOf" srcId="{E1AA3D10-57CF-4FD8-96BC-3F13DC1D7250}" destId="{AF01E412-DFF0-4A34-9F2A-A938C550D684}" srcOrd="0" destOrd="0" presId="urn:microsoft.com/office/officeart/2008/layout/VerticalCurvedList"/>
    <dgm:cxn modelId="{AA08EAED-4CA1-4AAF-B66E-7D7E705F9A23}" type="presParOf" srcId="{BC55BD88-B366-4AAE-B5A1-161967AB2868}" destId="{22F05F42-0962-45E8-B651-41ADC243180D}" srcOrd="7" destOrd="0" presId="urn:microsoft.com/office/officeart/2008/layout/VerticalCurvedList"/>
    <dgm:cxn modelId="{4397934B-C77C-4ECA-8723-667A406C4DBA}" type="presParOf" srcId="{BC55BD88-B366-4AAE-B5A1-161967AB2868}" destId="{6ED4CA9F-95DF-4060-8377-DDD016F5FB5D}" srcOrd="8" destOrd="0" presId="urn:microsoft.com/office/officeart/2008/layout/VerticalCurvedList"/>
    <dgm:cxn modelId="{5F0A302A-2CF4-496A-9262-000C6E4DAAFB}" type="presParOf" srcId="{6ED4CA9F-95DF-4060-8377-DDD016F5FB5D}" destId="{6C0B8938-29E6-4605-83EF-87DCFFE10F24}" srcOrd="0" destOrd="0" presId="urn:microsoft.com/office/officeart/2008/layout/VerticalCurvedList"/>
    <dgm:cxn modelId="{75118197-23B8-4DCC-BCCC-4D6C3102D3FD}" type="presParOf" srcId="{BC55BD88-B366-4AAE-B5A1-161967AB2868}" destId="{CD238BC5-0876-47F7-9B14-198267EC5158}" srcOrd="9" destOrd="0" presId="urn:microsoft.com/office/officeart/2008/layout/VerticalCurvedList"/>
    <dgm:cxn modelId="{62944324-8A65-428D-BD57-57B071B85B1B}" type="presParOf" srcId="{BC55BD88-B366-4AAE-B5A1-161967AB2868}" destId="{59CA5785-4D5B-4ED5-9E66-DEA025C3F64C}" srcOrd="10" destOrd="0" presId="urn:microsoft.com/office/officeart/2008/layout/VerticalCurvedList"/>
    <dgm:cxn modelId="{9B9FC945-9C96-4C46-82BE-2173DE42F746}" type="presParOf" srcId="{59CA5785-4D5B-4ED5-9E66-DEA025C3F64C}" destId="{C66C63ED-71AD-4C80-87F0-136648AA4DEC}" srcOrd="0" destOrd="0" presId="urn:microsoft.com/office/officeart/2008/layout/VerticalCurvedList"/>
    <dgm:cxn modelId="{75CF2C4E-7558-4B92-AABF-54846389494C}" type="presParOf" srcId="{BC55BD88-B366-4AAE-B5A1-161967AB2868}" destId="{982DDB5B-8EE0-430B-B4F7-A4A816DE8095}" srcOrd="11" destOrd="0" presId="urn:microsoft.com/office/officeart/2008/layout/VerticalCurvedList"/>
    <dgm:cxn modelId="{45D90083-0043-46EB-8FBD-DEC0AE628F07}" type="presParOf" srcId="{BC55BD88-B366-4AAE-B5A1-161967AB2868}" destId="{76FDD26F-E096-4CAF-99F3-B518CBF5F554}" srcOrd="12" destOrd="0" presId="urn:microsoft.com/office/officeart/2008/layout/VerticalCurvedList"/>
    <dgm:cxn modelId="{1D6DA87A-8155-481C-B4B8-E0D75390887A}" type="presParOf" srcId="{76FDD26F-E096-4CAF-99F3-B518CBF5F554}" destId="{A01DFD9B-0435-47F6-B57C-80E0D0C11895}" srcOrd="0" destOrd="0" presId="urn:microsoft.com/office/officeart/2008/layout/VerticalCurvedList"/>
    <dgm:cxn modelId="{AA1D2512-2878-4DDA-82E7-5DF502A51A6A}" type="presParOf" srcId="{BC55BD88-B366-4AAE-B5A1-161967AB2868}" destId="{B59A5CA8-EC33-4E66-A88F-21607CAB145C}" srcOrd="13" destOrd="0" presId="urn:microsoft.com/office/officeart/2008/layout/VerticalCurvedList"/>
    <dgm:cxn modelId="{B5828779-9973-4BFF-85B8-F3017473E56A}" type="presParOf" srcId="{BC55BD88-B366-4AAE-B5A1-161967AB2868}" destId="{B7DFEEBA-0E0B-43D4-AFE7-7BFE3C407829}" srcOrd="14" destOrd="0" presId="urn:microsoft.com/office/officeart/2008/layout/VerticalCurvedList"/>
    <dgm:cxn modelId="{98ED5B56-7172-4AEE-9D62-3FF1C753A969}" type="presParOf" srcId="{B7DFEEBA-0E0B-43D4-AFE7-7BFE3C407829}" destId="{57A5281F-3BDB-4CA7-945C-0D2A31F80E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818DB-388F-4B25-B625-BAEA32AF3B20}">
      <dsp:nvSpPr>
        <dsp:cNvPr id="0" name=""/>
        <dsp:cNvSpPr/>
      </dsp:nvSpPr>
      <dsp:spPr>
        <a:xfrm>
          <a:off x="-4527734" y="-694402"/>
          <a:ext cx="5394636" cy="5394636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5A83D-87E2-4182-9079-CAB09BA02DCE}">
      <dsp:nvSpPr>
        <dsp:cNvPr id="0" name=""/>
        <dsp:cNvSpPr/>
      </dsp:nvSpPr>
      <dsp:spPr>
        <a:xfrm>
          <a:off x="281009" y="182105"/>
          <a:ext cx="10627627" cy="364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Para el funcionamiento de sus estructuras regionales, locales y sectoriales. </a:t>
          </a:r>
        </a:p>
      </dsp:txBody>
      <dsp:txXfrm>
        <a:off x="281009" y="182105"/>
        <a:ext cx="10627627" cy="364049"/>
      </dsp:txXfrm>
    </dsp:sp>
    <dsp:sp modelId="{52FAB4F0-C490-4650-A2BB-BC67783D4B2E}">
      <dsp:nvSpPr>
        <dsp:cNvPr id="0" name=""/>
        <dsp:cNvSpPr/>
      </dsp:nvSpPr>
      <dsp:spPr>
        <a:xfrm>
          <a:off x="53477" y="136598"/>
          <a:ext cx="455062" cy="455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E859F-E824-4363-A26C-9FECFC2CF15E}">
      <dsp:nvSpPr>
        <dsp:cNvPr id="0" name=""/>
        <dsp:cNvSpPr/>
      </dsp:nvSpPr>
      <dsp:spPr>
        <a:xfrm>
          <a:off x="610688" y="728500"/>
          <a:ext cx="10297947" cy="364049"/>
        </a:xfrm>
        <a:prstGeom prst="rect">
          <a:avLst/>
        </a:prstGeom>
        <a:solidFill>
          <a:srgbClr val="68C2C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Para la inclusión efectiva de mujeres, jóvenes y minorías étnicas en el proceso político. </a:t>
          </a:r>
        </a:p>
      </dsp:txBody>
      <dsp:txXfrm>
        <a:off x="610688" y="728500"/>
        <a:ext cx="10297947" cy="364049"/>
      </dsp:txXfrm>
    </dsp:sp>
    <dsp:sp modelId="{D946CAA6-8C68-424D-92E4-3594332705AF}">
      <dsp:nvSpPr>
        <dsp:cNvPr id="0" name=""/>
        <dsp:cNvSpPr/>
      </dsp:nvSpPr>
      <dsp:spPr>
        <a:xfrm>
          <a:off x="383157" y="682994"/>
          <a:ext cx="455062" cy="455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1C28-0BD6-422B-9990-6AAF5ACC082A}">
      <dsp:nvSpPr>
        <dsp:cNvPr id="0" name=""/>
        <dsp:cNvSpPr/>
      </dsp:nvSpPr>
      <dsp:spPr>
        <a:xfrm>
          <a:off x="791351" y="1274495"/>
          <a:ext cx="10117284" cy="364049"/>
        </a:xfrm>
        <a:prstGeom prst="rect">
          <a:avLst/>
        </a:prstGeom>
        <a:solidFill>
          <a:srgbClr val="68C2C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Para el funcionamiento de los centros y fundaciones de estudio, investigación y capacitación. </a:t>
          </a:r>
        </a:p>
      </dsp:txBody>
      <dsp:txXfrm>
        <a:off x="791351" y="1274495"/>
        <a:ext cx="10117284" cy="364049"/>
      </dsp:txXfrm>
    </dsp:sp>
    <dsp:sp modelId="{AF01E412-DFF0-4A34-9F2A-A938C550D684}">
      <dsp:nvSpPr>
        <dsp:cNvPr id="0" name=""/>
        <dsp:cNvSpPr/>
      </dsp:nvSpPr>
      <dsp:spPr>
        <a:xfrm>
          <a:off x="563820" y="1228988"/>
          <a:ext cx="455062" cy="45506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05F42-0962-45E8-B651-41ADC243180D}">
      <dsp:nvSpPr>
        <dsp:cNvPr id="0" name=""/>
        <dsp:cNvSpPr/>
      </dsp:nvSpPr>
      <dsp:spPr>
        <a:xfrm>
          <a:off x="849035" y="1820890"/>
          <a:ext cx="10059600" cy="364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Para dar apoyo y asistencia a sus bancadas. </a:t>
          </a:r>
        </a:p>
      </dsp:txBody>
      <dsp:txXfrm>
        <a:off x="849035" y="1820890"/>
        <a:ext cx="10059600" cy="364049"/>
      </dsp:txXfrm>
    </dsp:sp>
    <dsp:sp modelId="{6C0B8938-29E6-4605-83EF-87DCFFE10F24}">
      <dsp:nvSpPr>
        <dsp:cNvPr id="0" name=""/>
        <dsp:cNvSpPr/>
      </dsp:nvSpPr>
      <dsp:spPr>
        <a:xfrm>
          <a:off x="621504" y="1775384"/>
          <a:ext cx="455062" cy="455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38BC5-0876-47F7-9B14-198267EC5158}">
      <dsp:nvSpPr>
        <dsp:cNvPr id="0" name=""/>
        <dsp:cNvSpPr/>
      </dsp:nvSpPr>
      <dsp:spPr>
        <a:xfrm>
          <a:off x="791351" y="2367285"/>
          <a:ext cx="10117284" cy="364049"/>
        </a:xfrm>
        <a:prstGeom prst="rect">
          <a:avLst/>
        </a:prstGeom>
        <a:solidFill>
          <a:srgbClr val="68C2C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Para cursos de formación y capacitación política y electoral. </a:t>
          </a:r>
        </a:p>
      </dsp:txBody>
      <dsp:txXfrm>
        <a:off x="791351" y="2367285"/>
        <a:ext cx="10117284" cy="364049"/>
      </dsp:txXfrm>
    </dsp:sp>
    <dsp:sp modelId="{C66C63ED-71AD-4C80-87F0-136648AA4DEC}">
      <dsp:nvSpPr>
        <dsp:cNvPr id="0" name=""/>
        <dsp:cNvSpPr/>
      </dsp:nvSpPr>
      <dsp:spPr>
        <a:xfrm>
          <a:off x="563820" y="2321779"/>
          <a:ext cx="455062" cy="45506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DDB5B-8EE0-430B-B4F7-A4A816DE8095}">
      <dsp:nvSpPr>
        <dsp:cNvPr id="0" name=""/>
        <dsp:cNvSpPr/>
      </dsp:nvSpPr>
      <dsp:spPr>
        <a:xfrm>
          <a:off x="610688" y="2913280"/>
          <a:ext cx="10297947" cy="364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 Para la divulgación de sus programas y propuestas políticas. </a:t>
          </a:r>
        </a:p>
      </dsp:txBody>
      <dsp:txXfrm>
        <a:off x="610688" y="2913280"/>
        <a:ext cx="10297947" cy="364049"/>
      </dsp:txXfrm>
    </dsp:sp>
    <dsp:sp modelId="{A01DFD9B-0435-47F6-B57C-80E0D0C11895}">
      <dsp:nvSpPr>
        <dsp:cNvPr id="0" name=""/>
        <dsp:cNvSpPr/>
      </dsp:nvSpPr>
      <dsp:spPr>
        <a:xfrm>
          <a:off x="383157" y="2867774"/>
          <a:ext cx="455062" cy="455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A5CA8-EC33-4E66-A88F-21607CAB145C}">
      <dsp:nvSpPr>
        <dsp:cNvPr id="0" name=""/>
        <dsp:cNvSpPr/>
      </dsp:nvSpPr>
      <dsp:spPr>
        <a:xfrm>
          <a:off x="281009" y="3459676"/>
          <a:ext cx="10627627" cy="364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Para el ejercicio de mecanismos de democracia interna previstos en sus estatutos. </a:t>
          </a:r>
        </a:p>
      </dsp:txBody>
      <dsp:txXfrm>
        <a:off x="281009" y="3459676"/>
        <a:ext cx="10627627" cy="364049"/>
      </dsp:txXfrm>
    </dsp:sp>
    <dsp:sp modelId="{57A5281F-3BDB-4CA7-945C-0D2A31F80E8D}">
      <dsp:nvSpPr>
        <dsp:cNvPr id="0" name=""/>
        <dsp:cNvSpPr/>
      </dsp:nvSpPr>
      <dsp:spPr>
        <a:xfrm>
          <a:off x="53477" y="3414169"/>
          <a:ext cx="455062" cy="455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61BA-6C25-4F3E-B76C-3F7FD5EE1BE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Marcador de fecha 7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5CA9E-7517-4694-BBBB-03C448B5272D}" type="datetimeFigureOut">
              <a:rPr lang="es-CO" smtClean="0"/>
              <a:pPr/>
              <a:t>04/10/2019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6510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7983992" y="2666320"/>
            <a:ext cx="3903662" cy="1117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rgbClr val="59A5A5"/>
                </a:solidFill>
                <a:latin typeface="Calibri "/>
              </a:defRPr>
            </a:lvl1pPr>
            <a:lvl2pPr marL="457200" indent="0">
              <a:buNone/>
              <a:defRPr sz="2400">
                <a:latin typeface="Montserrat Medium" panose="00000600000000000000" pitchFamily="2" charset="0"/>
              </a:defRPr>
            </a:lvl2pPr>
            <a:lvl3pPr marL="914400" indent="0">
              <a:buNone/>
              <a:defRPr sz="2400">
                <a:latin typeface="Montserrat Medium" panose="00000600000000000000" pitchFamily="2" charset="0"/>
              </a:defRPr>
            </a:lvl3pPr>
            <a:lvl4pPr marL="1371600" indent="0">
              <a:buNone/>
              <a:defRPr sz="2400">
                <a:latin typeface="Montserrat Medium" panose="00000600000000000000" pitchFamily="2" charset="0"/>
              </a:defRPr>
            </a:lvl4pPr>
            <a:lvl5pPr marL="1828800" indent="0">
              <a:buNone/>
              <a:defRPr sz="2400">
                <a:latin typeface="Montserrat Medium" panose="000006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Título de la presentación</a:t>
            </a:r>
            <a:endParaRPr lang="es-CO" dirty="0"/>
          </a:p>
          <a:p>
            <a:pPr lvl="0"/>
            <a:endParaRPr lang="es-CO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7983992" y="2395220"/>
            <a:ext cx="2923494" cy="163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59A5A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s-ES" dirty="0"/>
              <a:t>FECHA / CIUDAD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51832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cilla B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666514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rgbClr val="68C2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74806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3457575" y="2397453"/>
            <a:ext cx="5286375" cy="9616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34655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 B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3457575" y="2397453"/>
            <a:ext cx="5286375" cy="9616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80787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ulo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6293985" y="3118303"/>
            <a:ext cx="476885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Capítulo</a:t>
            </a:r>
            <a:endParaRPr lang="es-CO" dirty="0"/>
          </a:p>
        </p:txBody>
      </p:sp>
      <p:sp>
        <p:nvSpPr>
          <p:cNvPr id="5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666514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9154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 B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720909" y="3128936"/>
            <a:ext cx="476885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2. Capítulo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8268765" y="194278"/>
            <a:ext cx="3624716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6174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Texto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722959" y="2033781"/>
            <a:ext cx="4768850" cy="7429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baseline="0">
                <a:solidFill>
                  <a:srgbClr val="59A5A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  <a:endParaRPr lang="es-CO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5097463" y="2776731"/>
            <a:ext cx="6251575" cy="238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 dirty="0"/>
              <a:t>Sed </a:t>
            </a:r>
            <a:r>
              <a:rPr lang="es-ES" dirty="0" err="1"/>
              <a:t>pulvinar</a:t>
            </a:r>
            <a:endParaRPr lang="es-CO" dirty="0"/>
          </a:p>
        </p:txBody>
      </p:sp>
      <p:sp>
        <p:nvSpPr>
          <p:cNvPr id="17" name="Marcador de posición de imagen 16"/>
          <p:cNvSpPr>
            <a:spLocks noGrp="1"/>
          </p:cNvSpPr>
          <p:nvPr>
            <p:ph type="pic" sz="quarter" idx="13"/>
          </p:nvPr>
        </p:nvSpPr>
        <p:spPr>
          <a:xfrm>
            <a:off x="80387" y="88900"/>
            <a:ext cx="4157243" cy="6683689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4524292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0" y="6769099"/>
            <a:ext cx="4868280" cy="8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83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666514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rgbClr val="68C2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04468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Texto B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99104" y="1970721"/>
            <a:ext cx="4768850" cy="7429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baseline="0">
                <a:solidFill>
                  <a:srgbClr val="59A5A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  <a:endParaRPr lang="es-CO" dirty="0"/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5034401" y="2829282"/>
            <a:ext cx="6251575" cy="238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 dirty="0"/>
              <a:t>Sed </a:t>
            </a:r>
            <a:r>
              <a:rPr lang="es-ES" dirty="0" err="1"/>
              <a:t>pulvinar</a:t>
            </a:r>
            <a:endParaRPr lang="es-CO" dirty="0"/>
          </a:p>
        </p:txBody>
      </p:sp>
      <p:sp>
        <p:nvSpPr>
          <p:cNvPr id="9" name="Marcador de posición de imagen 16"/>
          <p:cNvSpPr>
            <a:spLocks noGrp="1"/>
          </p:cNvSpPr>
          <p:nvPr>
            <p:ph type="pic" sz="quarter" idx="13"/>
          </p:nvPr>
        </p:nvSpPr>
        <p:spPr>
          <a:xfrm>
            <a:off x="504034" y="630621"/>
            <a:ext cx="3528216" cy="5686096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666514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rgbClr val="68C2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738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-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333344" y="1923013"/>
            <a:ext cx="4768850" cy="7429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baseline="0">
                <a:solidFill>
                  <a:srgbClr val="59A5A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  <a:endParaRPr lang="es-CO" dirty="0"/>
          </a:p>
        </p:txBody>
      </p:sp>
      <p:sp>
        <p:nvSpPr>
          <p:cNvPr id="7" name="Marcador de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16348" y="2650061"/>
            <a:ext cx="6251575" cy="238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 dirty="0"/>
              <a:t>Sed </a:t>
            </a:r>
            <a:r>
              <a:rPr lang="es-ES" dirty="0" err="1"/>
              <a:t>pulvinar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373063" y="2958341"/>
            <a:ext cx="3181350" cy="9616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“</a:t>
            </a:r>
            <a:r>
              <a:rPr lang="es-ES" dirty="0" err="1"/>
              <a:t>Neque</a:t>
            </a:r>
            <a:r>
              <a:rPr lang="es-ES" dirty="0"/>
              <a:t> porro </a:t>
            </a:r>
            <a:r>
              <a:rPr lang="es-ES" dirty="0" err="1"/>
              <a:t>quisquam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dolorem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quia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”</a:t>
            </a:r>
            <a:endParaRPr lang="es-CO" dirty="0"/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666514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rgbClr val="68C2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7987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6"/>
          <p:cNvSpPr>
            <a:spLocks noGrp="1"/>
          </p:cNvSpPr>
          <p:nvPr>
            <p:ph type="pic" sz="quarter" idx="13"/>
          </p:nvPr>
        </p:nvSpPr>
        <p:spPr>
          <a:xfrm>
            <a:off x="90435" y="95534"/>
            <a:ext cx="4147195" cy="667039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0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2797503"/>
            <a:ext cx="5286375" cy="9616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“</a:t>
            </a:r>
            <a:r>
              <a:rPr lang="es-ES" dirty="0" err="1"/>
              <a:t>Neque</a:t>
            </a:r>
            <a:r>
              <a:rPr lang="es-ES" dirty="0"/>
              <a:t> porro </a:t>
            </a:r>
            <a:r>
              <a:rPr lang="es-ES" dirty="0" err="1"/>
              <a:t>quisquam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dolorem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quia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”</a:t>
            </a:r>
            <a:endParaRPr lang="es-CO" dirty="0"/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9666514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69857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B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521" y="2590208"/>
            <a:ext cx="4896167" cy="2265199"/>
          </a:xfrm>
          <a:prstGeom prst="rect">
            <a:avLst/>
          </a:prstGeom>
        </p:spPr>
      </p:pic>
      <p:cxnSp>
        <p:nvCxnSpPr>
          <p:cNvPr id="13" name="Conector recto 12"/>
          <p:cNvCxnSpPr/>
          <p:nvPr userDrawn="1"/>
        </p:nvCxnSpPr>
        <p:spPr>
          <a:xfrm flipH="1">
            <a:off x="11889773" y="258052"/>
            <a:ext cx="3708" cy="207099"/>
          </a:xfrm>
          <a:prstGeom prst="line">
            <a:avLst/>
          </a:prstGeom>
          <a:ln w="19050">
            <a:solidFill>
              <a:srgbClr val="68C2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0056" y="5980224"/>
            <a:ext cx="2303132" cy="702137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811201" y="3221628"/>
            <a:ext cx="4872487" cy="15204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1">
                <a:latin typeface="+mn-lt"/>
              </a:defRPr>
            </a:lvl1pPr>
          </a:lstStyle>
          <a:p>
            <a:pPr lvl="0"/>
            <a:r>
              <a:rPr lang="es-ES" dirty="0"/>
              <a:t>“</a:t>
            </a:r>
            <a:r>
              <a:rPr lang="es-ES" dirty="0" err="1"/>
              <a:t>Neque</a:t>
            </a:r>
            <a:r>
              <a:rPr lang="es-ES" dirty="0"/>
              <a:t> porro </a:t>
            </a:r>
            <a:r>
              <a:rPr lang="es-ES" dirty="0" err="1"/>
              <a:t>quisquam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dolorem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quia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”</a:t>
            </a:r>
            <a:endParaRPr lang="es-CO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12192000" cy="8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786439"/>
            <a:ext cx="12192000" cy="8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 userDrawn="1"/>
        </p:nvSpPr>
        <p:spPr>
          <a:xfrm>
            <a:off x="0" y="0"/>
            <a:ext cx="83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 userDrawn="1"/>
        </p:nvSpPr>
        <p:spPr>
          <a:xfrm>
            <a:off x="12115633" y="44450"/>
            <a:ext cx="83741" cy="681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657183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rgbClr val="68C2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11533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cillo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9666514" y="194278"/>
            <a:ext cx="2226967" cy="44752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</a:t>
            </a:r>
          </a:p>
          <a:p>
            <a:pPr lvl="0"/>
            <a:r>
              <a:rPr lang="es-ES" dirty="0"/>
              <a:t>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4051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163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necuentasclaras.gov.co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35B8A8-A6E5-4B88-B931-252FECAA2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0892" y="3128936"/>
            <a:ext cx="8733693" cy="742950"/>
          </a:xfrm>
        </p:spPr>
        <p:txBody>
          <a:bodyPr/>
          <a:lstStyle/>
          <a:p>
            <a:r>
              <a:rPr lang="es-CO" dirty="0"/>
              <a:t>LOS PARTIDOS POLÍTICOS, EN DEUDA CON LAS MUJERES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0D4173-CA73-497F-920F-65FB180FB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CA35B8A8-A6E5-4B88-B931-252FECAA231E}"/>
              </a:ext>
            </a:extLst>
          </p:cNvPr>
          <p:cNvSpPr txBox="1">
            <a:spLocks/>
          </p:cNvSpPr>
          <p:nvPr/>
        </p:nvSpPr>
        <p:spPr>
          <a:xfrm>
            <a:off x="1606062" y="4289519"/>
            <a:ext cx="8733693" cy="7429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Hoja de Datos</a:t>
            </a:r>
            <a:endParaRPr kumimoji="0" lang="es-CO" sz="4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37838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2B70ED1-4E35-41D6-8ABF-1408424CA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907" y="1776134"/>
            <a:ext cx="11594123" cy="961652"/>
          </a:xfrm>
        </p:spPr>
        <p:txBody>
          <a:bodyPr/>
          <a:lstStyle/>
          <a:p>
            <a:r>
              <a:rPr lang="es-CO" dirty="0"/>
              <a:t>Ingresos y gastos campañas al Congreso 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370277" y="5134708"/>
            <a:ext cx="3540369" cy="139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3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5" name="4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26032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LOS PARTIDOS POLÍTICOS, EN DEUDA CON LAS MUJERES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177" y="640468"/>
            <a:ext cx="10521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400" b="1" dirty="0">
                <a:solidFill>
                  <a:srgbClr val="59A5A5"/>
                </a:solidFill>
              </a:rPr>
              <a:t>Total Ingresos campañas al Congreso 2018 separado entre hombres y mujeres</a:t>
            </a:r>
            <a:endParaRPr lang="es-CO" sz="2800" b="1" dirty="0">
              <a:solidFill>
                <a:srgbClr val="59A5A5"/>
              </a:solidFill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293" y="1312985"/>
            <a:ext cx="10456984" cy="46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208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LOS PARTIDOS POLÍTICOS, EN DEUDA CON LAS MUJERES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177" y="640469"/>
            <a:ext cx="8997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400" b="1" dirty="0">
                <a:solidFill>
                  <a:srgbClr val="59A5A5"/>
                </a:solidFill>
              </a:rPr>
              <a:t>Total de gastos por hombres y mujeres campaña Congreso 2018</a:t>
            </a:r>
            <a:endParaRPr lang="es-CO" sz="2800" b="1" dirty="0">
              <a:solidFill>
                <a:srgbClr val="59A5A5"/>
              </a:solidFill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63" y="1282243"/>
            <a:ext cx="11073493" cy="469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770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9B6725-2471-46B7-941B-D586344F6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LOS PARTIDOS POLÍTICOS, EN DEUDA CON LAS MUJERES </a:t>
            </a:r>
          </a:p>
          <a:p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0429" y="1836650"/>
            <a:ext cx="1112921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Esta Hoja de Datos </a:t>
            </a:r>
            <a:r>
              <a:rPr kumimoji="0" lang="es-ES_tradnl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recoge algunos de los principales resultados del análisis de los reportes de ingresos y gastos anuales de 2016,</a:t>
            </a:r>
            <a:r>
              <a:rPr kumimoji="0" lang="es-ES_tradnl" sz="2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kumimoji="0" lang="es-ES_tradnl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2017 y 2018 de las organizaciones políticas, y de la rendición de cuentas de las campañas al Congreso de 2018. 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_tradnl" sz="2500" dirty="0">
              <a:ea typeface="Calibri" pitchFamily="34" charset="0"/>
              <a:cs typeface="Calibri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Gracias al desarrollo del módulo del aplicativo Cuentas Claras y de su adopción, desde el Consejo Nacional Electoral, como canal oficial para el reporte anual de ingresos y gastos de funcionamiento, esta información es de carácter público y puede ser consultada a través de </a:t>
            </a:r>
            <a:r>
              <a:rPr kumimoji="0" lang="es-ES_tradnl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  <a:hlinkClick r:id="rId2"/>
              </a:rPr>
              <a:t>www.cnecuentasclaras.gov.co</a:t>
            </a:r>
            <a:r>
              <a:rPr kumimoji="0" lang="es-ES_tradnl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 </a:t>
            </a:r>
            <a:endParaRPr kumimoji="0" lang="es-ES_tradnl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79850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2B70ED1-4E35-41D6-8ABF-1408424CA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907" y="1776134"/>
            <a:ext cx="11594123" cy="961652"/>
          </a:xfrm>
        </p:spPr>
        <p:txBody>
          <a:bodyPr/>
          <a:lstStyle/>
          <a:p>
            <a:r>
              <a:rPr lang="es-CO"/>
              <a:t>Recursos para la inclusión de las mujeres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370277" y="5134708"/>
            <a:ext cx="3540369" cy="139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3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5" name="4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26032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LOS PARTIDOS POLÍTICOS, EN DEUDA CON LAS MUJERES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177" y="640468"/>
            <a:ext cx="6665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CO" sz="2400" b="1" dirty="0">
                <a:solidFill>
                  <a:srgbClr val="59A5A5"/>
                </a:solidFill>
              </a:rPr>
              <a:t>Gastos mínimos obligatorios, art.18, ley 1475/2011</a:t>
            </a:r>
            <a:endParaRPr lang="es-CO" sz="2800" b="1" dirty="0">
              <a:solidFill>
                <a:srgbClr val="59A5A5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1259386"/>
            <a:ext cx="119223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/>
              <a:t>El artículo 18 de la Ley 1475 de 2011 establece que los recursos que el Estado da a las organizaciones políticas deben destinarse para las siguientes actividades y como mínimo el 15% para las resaltadas:</a:t>
            </a:r>
            <a:endParaRPr kumimoji="0" lang="es-ES_trad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6037176"/>
              </p:ext>
            </p:extLst>
          </p:nvPr>
        </p:nvGraphicFramePr>
        <p:xfrm>
          <a:off x="586155" y="2180491"/>
          <a:ext cx="10962114" cy="400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22770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 smtClean="0"/>
              <a:t>LOS PARTIDOS POLÍTICOS, EN DEUDA CON LAS MUJERES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5237" y="640468"/>
            <a:ext cx="11540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400" b="1" dirty="0" smtClean="0">
                <a:solidFill>
                  <a:srgbClr val="59A5A5"/>
                </a:solidFill>
              </a:rPr>
              <a:t>Destinación de recursos estatales de acuerdo  a las categorías obligatorias (2016-2018)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1187559"/>
            <a:ext cx="119223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 total de los aportes estatales para apoyar el funcionamiento de los partidos, en los últimos tres años solamente se ha destinado el 40% ($51.568.351.756), para financiar las actividades estipuladas en artículo 18 de la Ley 1475. Y específicamente, para actividades de inclusión de mujeres solo el 3%.</a:t>
            </a:r>
          </a:p>
        </p:txBody>
      </p:sp>
      <p:grpSp>
        <p:nvGrpSpPr>
          <p:cNvPr id="2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56255B7A-C5D6-48B2-A4B8-B49AA01D4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307" y="3773968"/>
            <a:ext cx="46373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La búsqueda de la paridad política implica más gasto específico en </a:t>
            </a:r>
            <a:r>
              <a:rPr lang="es-CO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 de la igualdad </a:t>
            </a:r>
            <a:r>
              <a:rPr lang="es-CO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efectiva entre hombres y mujeres. </a:t>
            </a:r>
            <a:endParaRPr kumimoji="0" lang="es-ES_trad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119252" y="3603158"/>
            <a:ext cx="4615543" cy="1632858"/>
          </a:xfrm>
          <a:prstGeom prst="rect">
            <a:avLst/>
          </a:prstGeom>
          <a:noFill/>
          <a:ln w="28575">
            <a:solidFill>
              <a:srgbClr val="59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:\Users\esaenz\Downloads\piramide-01.png"/>
          <p:cNvPicPr>
            <a:picLocks noChangeAspect="1" noChangeArrowheads="1"/>
          </p:cNvPicPr>
          <p:nvPr/>
        </p:nvPicPr>
        <p:blipFill>
          <a:blip r:embed="rId3" cstate="print"/>
          <a:srcRect l="23447" t="18750" r="22715" b="15625"/>
          <a:stretch>
            <a:fillRect/>
          </a:stretch>
        </p:blipFill>
        <p:spPr bwMode="auto">
          <a:xfrm>
            <a:off x="511628" y="2370497"/>
            <a:ext cx="5976258" cy="4095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7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 smtClean="0"/>
              <a:t>LOS PARTIDOS POLÍTICOS, EN DEUDA CON LAS MUJERES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5237" y="640469"/>
            <a:ext cx="11540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400" b="1" dirty="0" smtClean="0">
                <a:solidFill>
                  <a:srgbClr val="59A5A5"/>
                </a:solidFill>
              </a:rPr>
              <a:t>¿Qué significa inclusión efectiva de las mujeres en la política?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1341448"/>
            <a:ext cx="119223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 smtClean="0"/>
              <a:t>Para clasificar la inversión en actividades para la promoción de la inclusión efectiva de las mujeres en la política, el CNE ha estipulado las siguientes categorías:</a:t>
            </a:r>
          </a:p>
        </p:txBody>
      </p:sp>
      <p:grpSp>
        <p:nvGrpSpPr>
          <p:cNvPr id="2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5" y="2385513"/>
            <a:ext cx="1192236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sz="2000" dirty="0" smtClean="0">
                <a:solidFill>
                  <a:srgbClr val="59A5A5"/>
                </a:solidFill>
              </a:rPr>
              <a:t>Formación Política: </a:t>
            </a:r>
            <a:r>
              <a:rPr lang="es-CO" sz="2000" dirty="0" smtClean="0"/>
              <a:t>corresponde al proceso por medio del cual se proporcionan conocimientos, técnicas y herramientas para desarrollar habilidades, cambios de actitudes y comportamientos enfocados al ejercicio y construcción del liderazgo político de las mujeres, sus derechos políticos y la búsqueda de la igualdad de género en los ámbitos social, político y económico. 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CO" sz="2000" dirty="0" smtClean="0"/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sz="2000" dirty="0" smtClean="0">
                <a:solidFill>
                  <a:srgbClr val="59A5A5"/>
                </a:solidFill>
              </a:rPr>
              <a:t>Formación Electoral:</a:t>
            </a:r>
            <a:r>
              <a:rPr lang="es-CO" sz="2000" dirty="0" smtClean="0"/>
              <a:t> proceso por el cual se proporcionan conocimientos, técnicas y herramientas para desarrollar habilidades, cambios de actitudes y comportamientos enfocados a fomentar la acción política, la participación y elección de más mujeres en cargos de representación política a todos los niveles. 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227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 smtClean="0"/>
              <a:t>LOS PARTIDOS POLÍTICOS, EN DEUDA CON LAS MUJERES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5237" y="640469"/>
            <a:ext cx="11540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400" b="1" dirty="0" smtClean="0">
                <a:solidFill>
                  <a:srgbClr val="59A5A5"/>
                </a:solidFill>
              </a:rPr>
              <a:t>¿Qué significa inclusión efectiva de las mujeres en la política?</a:t>
            </a:r>
          </a:p>
        </p:txBody>
      </p:sp>
      <p:grpSp>
        <p:nvGrpSpPr>
          <p:cNvPr id="2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5" y="1421608"/>
            <a:ext cx="1192236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s-CO" sz="2000" dirty="0" smtClean="0">
                <a:solidFill>
                  <a:srgbClr val="59A5A5"/>
                </a:solidFill>
              </a:rPr>
              <a:t>Publicaciones enfocadas en la inclusión efectiva de mujeres en el proceso político:</a:t>
            </a:r>
            <a:r>
              <a:rPr lang="es-CO" sz="2000" dirty="0" smtClean="0"/>
              <a:t> Conjunto de materiales y herramientas físicos o virtuales que se utilizan para socializar información relacionada con las actividades, acciones o programas destinados a promover y visibilizar la participación política femenina y la igualdad de género.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es-CO" sz="2000" dirty="0" smtClean="0"/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s-CO" sz="2000" dirty="0" smtClean="0">
                <a:solidFill>
                  <a:srgbClr val="59A5A5"/>
                </a:solidFill>
              </a:rPr>
              <a:t>Estrategias de comunicación para promover la inclusión efectiva de mujeres en el proceso político: </a:t>
            </a:r>
            <a:r>
              <a:rPr lang="es-CO" sz="2000" dirty="0" smtClean="0"/>
              <a:t>Herramientas de planificación que sistematizan de manera integral y coherente los objetivos generales, las estrategias, los mensajes, las acciones y programas que la organización política realiza para transmitir y compartir información relacionada a la participación y liderazgo de las mujeres y la igualdad de género. Se incluyen publicidad y comunicaciones corporativas en todos sus formatos.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es-CO" sz="2000" dirty="0" smtClean="0"/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s-CO" sz="2000" dirty="0" smtClean="0">
                <a:solidFill>
                  <a:srgbClr val="59A5A5"/>
                </a:solidFill>
              </a:rPr>
              <a:t>Otros gastos:</a:t>
            </a:r>
            <a:r>
              <a:rPr lang="es-CO" sz="2000" dirty="0" smtClean="0"/>
              <a:t> gastos que tengan relación de causalidad con la inclusión efectiva de mujeres en el proceso político.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227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LOS PARTIDOS POLÍTICOS, EN DEUDA CON LAS MUJERES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177" y="521453"/>
            <a:ext cx="6665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400" b="1" dirty="0">
                <a:solidFill>
                  <a:srgbClr val="59A5A5"/>
                </a:solidFill>
              </a:rPr>
              <a:t>Distribución gastos inclusión mujeres</a:t>
            </a:r>
            <a:endParaRPr lang="es-CO" sz="2800" b="1" dirty="0">
              <a:solidFill>
                <a:srgbClr val="59A5A5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76039"/>
            <a:ext cx="118763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CO" sz="1600" dirty="0" smtClean="0"/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 </a:t>
            </a:r>
            <a:r>
              <a:rPr lang="es-CO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gasto del 3% para la inclusión de las mujeres en la política, en los últimos tres años, se ha invertido en las siguientes </a:t>
            </a:r>
            <a:r>
              <a:rPr lang="es-CO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actividades específicas:</a:t>
            </a:r>
            <a:endParaRPr lang="es-CO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2949845"/>
              </p:ext>
            </p:extLst>
          </p:nvPr>
        </p:nvGraphicFramePr>
        <p:xfrm>
          <a:off x="386147" y="2088899"/>
          <a:ext cx="7880063" cy="34225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70015">
                  <a:extLst>
                    <a:ext uri="{9D8B030D-6E8A-4147-A177-3AD203B41FA5}">
                      <a16:colId xmlns:a16="http://schemas.microsoft.com/office/drawing/2014/main" xmlns="" val="3980515251"/>
                    </a:ext>
                  </a:extLst>
                </a:gridCol>
                <a:gridCol w="985008">
                  <a:extLst>
                    <a:ext uri="{9D8B030D-6E8A-4147-A177-3AD203B41FA5}">
                      <a16:colId xmlns:a16="http://schemas.microsoft.com/office/drawing/2014/main" xmlns="" val="844125433"/>
                    </a:ext>
                  </a:extLst>
                </a:gridCol>
                <a:gridCol w="985008">
                  <a:extLst>
                    <a:ext uri="{9D8B030D-6E8A-4147-A177-3AD203B41FA5}">
                      <a16:colId xmlns:a16="http://schemas.microsoft.com/office/drawing/2014/main" xmlns="" val="2124930688"/>
                    </a:ext>
                  </a:extLst>
                </a:gridCol>
                <a:gridCol w="985008">
                  <a:extLst>
                    <a:ext uri="{9D8B030D-6E8A-4147-A177-3AD203B41FA5}">
                      <a16:colId xmlns:a16="http://schemas.microsoft.com/office/drawing/2014/main" xmlns="" val="2071854251"/>
                    </a:ext>
                  </a:extLst>
                </a:gridCol>
                <a:gridCol w="985008">
                  <a:extLst>
                    <a:ext uri="{9D8B030D-6E8A-4147-A177-3AD203B41FA5}">
                      <a16:colId xmlns:a16="http://schemas.microsoft.com/office/drawing/2014/main" xmlns="" val="1199572257"/>
                    </a:ext>
                  </a:extLst>
                </a:gridCol>
                <a:gridCol w="985008">
                  <a:extLst>
                    <a:ext uri="{9D8B030D-6E8A-4147-A177-3AD203B41FA5}">
                      <a16:colId xmlns:a16="http://schemas.microsoft.com/office/drawing/2014/main" xmlns="" val="1246270824"/>
                    </a:ext>
                  </a:extLst>
                </a:gridCol>
                <a:gridCol w="985008">
                  <a:extLst>
                    <a:ext uri="{9D8B030D-6E8A-4147-A177-3AD203B41FA5}">
                      <a16:colId xmlns:a16="http://schemas.microsoft.com/office/drawing/2014/main" xmlns="" val="2819438046"/>
                    </a:ext>
                  </a:extLst>
                </a:gridCol>
              </a:tblGrid>
              <a:tr h="284573">
                <a:tc>
                  <a:txBody>
                    <a:bodyPr/>
                    <a:lstStyle/>
                    <a:p>
                      <a:endParaRPr lang="es-CO" sz="1600" b="1" dirty="0"/>
                    </a:p>
                  </a:txBody>
                  <a:tcPr marL="105652" marR="105652" marT="39619" marB="3961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2016</a:t>
                      </a:r>
                    </a:p>
                  </a:txBody>
                  <a:tcPr marL="105652" marR="105652" marT="39619" marB="396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2017</a:t>
                      </a:r>
                    </a:p>
                  </a:txBody>
                  <a:tcPr marL="105652" marR="105652" marT="39619" marB="396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2018</a:t>
                      </a:r>
                    </a:p>
                  </a:txBody>
                  <a:tcPr marL="105652" marR="105652" marT="39619" marB="3961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289496"/>
                  </a:ext>
                </a:extLst>
              </a:tr>
              <a:tr h="499352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/>
                        <a:t>ACTIVIDADES</a:t>
                      </a:r>
                    </a:p>
                  </a:txBody>
                  <a:tcPr marL="105652" marR="105652" marT="39619" marB="39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Millones de Pesos</a:t>
                      </a:r>
                    </a:p>
                  </a:txBody>
                  <a:tcPr marL="105652" marR="105652" marT="39619" marB="39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%</a:t>
                      </a:r>
                    </a:p>
                  </a:txBody>
                  <a:tcPr marL="105652" marR="105652" marT="39619" marB="39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Millones de Pesos</a:t>
                      </a:r>
                    </a:p>
                  </a:txBody>
                  <a:tcPr marL="105652" marR="105652" marT="39619" marB="39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%</a:t>
                      </a:r>
                    </a:p>
                  </a:txBody>
                  <a:tcPr marL="105652" marR="105652" marT="39619" marB="39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Millones de Pesos</a:t>
                      </a:r>
                    </a:p>
                  </a:txBody>
                  <a:tcPr marL="105652" marR="105652" marT="39619" marB="39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%</a:t>
                      </a:r>
                    </a:p>
                  </a:txBody>
                  <a:tcPr marL="105652" marR="105652" marT="39619" marB="39619" anchor="ctr"/>
                </a:tc>
                <a:extLst>
                  <a:ext uri="{0D108BD9-81ED-4DB2-BD59-A6C34878D82A}">
                    <a16:rowId xmlns:a16="http://schemas.microsoft.com/office/drawing/2014/main" xmlns="" val="3952580292"/>
                  </a:ext>
                </a:extLst>
              </a:tr>
              <a:tr h="499352">
                <a:tc>
                  <a:txBody>
                    <a:bodyPr/>
                    <a:lstStyle/>
                    <a:p>
                      <a:r>
                        <a:rPr lang="es-CO" sz="1600" b="1" dirty="0"/>
                        <a:t>Estrategia de comunicaciones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$63 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8%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$183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17%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$154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10.7%</a:t>
                      </a:r>
                    </a:p>
                  </a:txBody>
                  <a:tcPr marL="105652" marR="105652" marT="39619" marB="39619"/>
                </a:tc>
                <a:extLst>
                  <a:ext uri="{0D108BD9-81ED-4DB2-BD59-A6C34878D82A}">
                    <a16:rowId xmlns:a16="http://schemas.microsoft.com/office/drawing/2014/main" xmlns="" val="677265513"/>
                  </a:ext>
                </a:extLst>
              </a:tr>
              <a:tr h="398825">
                <a:tc>
                  <a:txBody>
                    <a:bodyPr/>
                    <a:lstStyle/>
                    <a:p>
                      <a:r>
                        <a:rPr lang="es-CO" sz="1600" b="1" dirty="0"/>
                        <a:t>Formación Electoral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$64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8%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$137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13%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$31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2%</a:t>
                      </a:r>
                    </a:p>
                  </a:txBody>
                  <a:tcPr marL="105652" marR="105652" marT="39619" marB="39619"/>
                </a:tc>
                <a:extLst>
                  <a:ext uri="{0D108BD9-81ED-4DB2-BD59-A6C34878D82A}">
                    <a16:rowId xmlns:a16="http://schemas.microsoft.com/office/drawing/2014/main" xmlns="" val="3906932808"/>
                  </a:ext>
                </a:extLst>
              </a:tr>
              <a:tr h="398825">
                <a:tc>
                  <a:txBody>
                    <a:bodyPr/>
                    <a:lstStyle/>
                    <a:p>
                      <a:r>
                        <a:rPr lang="es-CO" sz="1600" b="1" dirty="0"/>
                        <a:t>Formación Política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$79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10%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$166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15%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$673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aseline="0" dirty="0"/>
                        <a:t>47%</a:t>
                      </a:r>
                      <a:endParaRPr lang="es-CO" sz="1600" dirty="0"/>
                    </a:p>
                  </a:txBody>
                  <a:tcPr marL="105652" marR="105652" marT="39619" marB="39619"/>
                </a:tc>
                <a:extLst>
                  <a:ext uri="{0D108BD9-81ED-4DB2-BD59-A6C34878D82A}">
                    <a16:rowId xmlns:a16="http://schemas.microsoft.com/office/drawing/2014/main" xmlns="" val="3508509789"/>
                  </a:ext>
                </a:extLst>
              </a:tr>
              <a:tr h="413134">
                <a:tc>
                  <a:txBody>
                    <a:bodyPr/>
                    <a:lstStyle/>
                    <a:p>
                      <a:r>
                        <a:rPr lang="es-CO" sz="1600" b="1" dirty="0"/>
                        <a:t>Publicaciones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$14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2%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-------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$5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0.3%</a:t>
                      </a:r>
                    </a:p>
                  </a:txBody>
                  <a:tcPr marL="105652" marR="105652" marT="39619" marB="39619"/>
                </a:tc>
                <a:extLst>
                  <a:ext uri="{0D108BD9-81ED-4DB2-BD59-A6C34878D82A}">
                    <a16:rowId xmlns:a16="http://schemas.microsoft.com/office/drawing/2014/main" xmlns="" val="3747861276"/>
                  </a:ext>
                </a:extLst>
              </a:tr>
              <a:tr h="499352">
                <a:tc>
                  <a:txBody>
                    <a:bodyPr/>
                    <a:lstStyle/>
                    <a:p>
                      <a:r>
                        <a:rPr lang="es-CO" sz="1600" b="1" dirty="0"/>
                        <a:t>Otros</a:t>
                      </a:r>
                    </a:p>
                  </a:txBody>
                  <a:tcPr marL="105652" marR="105652" marT="39619" marB="39619"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/>
                        <a:t>$582</a:t>
                      </a:r>
                    </a:p>
                  </a:txBody>
                  <a:tcPr marL="105652" marR="105652" marT="39619" marB="39619"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/>
                        <a:t>72%</a:t>
                      </a:r>
                    </a:p>
                  </a:txBody>
                  <a:tcPr marL="105652" marR="105652" marT="39619" marB="39619"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/>
                        <a:t>$605</a:t>
                      </a:r>
                    </a:p>
                  </a:txBody>
                  <a:tcPr marL="105652" marR="105652" marT="39619" marB="39619"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/>
                        <a:t>55%</a:t>
                      </a:r>
                    </a:p>
                  </a:txBody>
                  <a:tcPr marL="105652" marR="105652" marT="39619" marB="39619"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/>
                        <a:t>$569</a:t>
                      </a:r>
                    </a:p>
                  </a:txBody>
                  <a:tcPr marL="105652" marR="105652" marT="39619" marB="39619"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/>
                        <a:t>40%</a:t>
                      </a:r>
                    </a:p>
                  </a:txBody>
                  <a:tcPr marL="105652" marR="105652" marT="39619" marB="39619">
                    <a:solidFill>
                      <a:srgbClr val="68C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352159"/>
                  </a:ext>
                </a:extLst>
              </a:tr>
              <a:tr h="284573">
                <a:tc>
                  <a:txBody>
                    <a:bodyPr/>
                    <a:lstStyle/>
                    <a:p>
                      <a:r>
                        <a:rPr lang="es-CO" sz="1600" b="1" dirty="0"/>
                        <a:t>TOTAL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$802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$1.091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$1.432</a:t>
                      </a:r>
                    </a:p>
                  </a:txBody>
                  <a:tcPr marL="105652" marR="105652" marT="39619" marB="39619"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marL="105652" marR="105652" marT="39619" marB="39619"/>
                </a:tc>
                <a:extLst>
                  <a:ext uri="{0D108BD9-81ED-4DB2-BD59-A6C34878D82A}">
                    <a16:rowId xmlns:a16="http://schemas.microsoft.com/office/drawing/2014/main" xmlns="" val="1782146822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0357BA49-F531-4EA7-8D1B-6C74F28C8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626942"/>
            <a:ext cx="3352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/>
              <a:t>La inversión en actividades de inclusión de mujeres no es suficiente ni congruente con este propósito.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CO" sz="1600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/>
              <a:t>El </a:t>
            </a:r>
            <a:r>
              <a:rPr lang="es-CO" sz="1600" dirty="0"/>
              <a:t>liderazgo y participación </a:t>
            </a:r>
            <a:r>
              <a:rPr lang="es-CO" sz="1600" dirty="0" smtClean="0"/>
              <a:t>de </a:t>
            </a:r>
            <a:r>
              <a:rPr lang="es-CO" sz="1600" dirty="0"/>
              <a:t>las mujeres en igualdad de oportunidades con los hombres es condición imprescindible para una democracia real y </a:t>
            </a:r>
            <a:r>
              <a:rPr lang="es-CO" sz="1600" dirty="0" smtClean="0"/>
              <a:t>efectiva, que beneficie </a:t>
            </a:r>
            <a:r>
              <a:rPr lang="es-CO" sz="1600" dirty="0"/>
              <a:t>a todas y todos.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13B97DDB-37E7-422B-86E8-D76F55913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03" y="5733046"/>
            <a:ext cx="78916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1100" b="1" dirty="0"/>
              <a:t>Distribución del gasto del 3% para la inclusión de las mujeres en la política - 2016, 2017, 2018 – (millones de Pesos)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937172" y="2536371"/>
            <a:ext cx="3015342" cy="3091543"/>
          </a:xfrm>
          <a:prstGeom prst="rect">
            <a:avLst/>
          </a:prstGeom>
          <a:noFill/>
          <a:ln w="28575">
            <a:solidFill>
              <a:srgbClr val="59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27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A55BC5-8B72-45E1-881D-988512D9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LOS PARTIDOS POLÍTICOS, EN DEUDA CON LAS MUJERES </a:t>
            </a:r>
          </a:p>
        </p:txBody>
      </p:sp>
      <p:grpSp>
        <p:nvGrpSpPr>
          <p:cNvPr id="2" name="6 Grupo"/>
          <p:cNvGrpSpPr/>
          <p:nvPr/>
        </p:nvGrpSpPr>
        <p:grpSpPr>
          <a:xfrm>
            <a:off x="6400799" y="6019565"/>
            <a:ext cx="5732585" cy="826711"/>
            <a:chOff x="6013938" y="5967046"/>
            <a:chExt cx="6178062" cy="890954"/>
          </a:xfrm>
        </p:grpSpPr>
        <p:sp>
          <p:nvSpPr>
            <p:cNvPr id="8" name="7 Rectángulo"/>
            <p:cNvSpPr/>
            <p:nvPr/>
          </p:nvSpPr>
          <p:spPr>
            <a:xfrm>
              <a:off x="6013938" y="5967046"/>
              <a:ext cx="6178061" cy="890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930"/>
            <a:stretch>
              <a:fillRect/>
            </a:stretch>
          </p:blipFill>
          <p:spPr bwMode="auto">
            <a:xfrm>
              <a:off x="6318739" y="6027117"/>
              <a:ext cx="1699847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73" r="36834"/>
            <a:stretch>
              <a:fillRect/>
            </a:stretch>
          </p:blipFill>
          <p:spPr bwMode="auto">
            <a:xfrm>
              <a:off x="8194431" y="6027117"/>
              <a:ext cx="2086708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408"/>
            <a:stretch>
              <a:fillRect/>
            </a:stretch>
          </p:blipFill>
          <p:spPr bwMode="auto">
            <a:xfrm>
              <a:off x="10374924" y="6027117"/>
              <a:ext cx="1817076" cy="8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DA095D2B-DD2B-4651-B100-93C0DA372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77" y="640468"/>
            <a:ext cx="1063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400" b="1" dirty="0">
                <a:solidFill>
                  <a:srgbClr val="59A5A5"/>
                </a:solidFill>
              </a:rPr>
              <a:t>Gastos no congruentes con la inclusión efectiva de mujeres en la política </a:t>
            </a:r>
            <a:endParaRPr lang="es-CO" sz="2800" b="1" dirty="0">
              <a:solidFill>
                <a:srgbClr val="59A5A5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E00FF29F-8C02-4F5B-9EF8-3E6D803DC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344823"/>
            <a:ext cx="11843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cs typeface="Arial" pitchFamily="34" charset="0"/>
              </a:rPr>
              <a:t>Al revisar para los últimos tres años el detalle de los gastos clasificados en la categoría </a:t>
            </a:r>
            <a:r>
              <a:rPr lang="es-ES_tradnl" sz="2000" dirty="0">
                <a:solidFill>
                  <a:srgbClr val="59A5A5"/>
                </a:solidFill>
                <a:cs typeface="Arial" pitchFamily="34" charset="0"/>
              </a:rPr>
              <a:t>Otros </a:t>
            </a:r>
            <a:r>
              <a:rPr lang="es-ES_tradnl" sz="2000" dirty="0" smtClean="0">
                <a:solidFill>
                  <a:srgbClr val="59A5A5"/>
                </a:solidFill>
                <a:cs typeface="Arial" pitchFamily="34" charset="0"/>
              </a:rPr>
              <a:t>Gastos</a:t>
            </a:r>
            <a:r>
              <a:rPr lang="es-ES_tradnl" sz="2000" dirty="0" smtClean="0">
                <a:cs typeface="Arial" pitchFamily="34" charset="0"/>
              </a:rPr>
              <a:t>, se encontraron algunos que no eran congruentes </a:t>
            </a:r>
            <a:r>
              <a:rPr lang="es-ES_tradnl" sz="2000" dirty="0">
                <a:cs typeface="Arial" pitchFamily="34" charset="0"/>
              </a:rPr>
              <a:t>con </a:t>
            </a:r>
            <a:r>
              <a:rPr lang="es-ES_tradnl" sz="2000" dirty="0" smtClean="0">
                <a:cs typeface="Arial" pitchFamily="34" charset="0"/>
              </a:rPr>
              <a:t>las actividades específicas de inclusión </a:t>
            </a:r>
            <a:r>
              <a:rPr lang="es-ES_tradnl" sz="2000" dirty="0">
                <a:cs typeface="Arial" pitchFamily="34" charset="0"/>
              </a:rPr>
              <a:t>de las mujeres en la política, por ejemplo:</a:t>
            </a:r>
            <a:endParaRPr kumimoji="0" lang="es-ES_trad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7" name="11 Tabla">
            <a:extLst>
              <a:ext uri="{FF2B5EF4-FFF2-40B4-BE49-F238E27FC236}">
                <a16:creationId xmlns:a16="http://schemas.microsoft.com/office/drawing/2014/main" xmlns="" id="{D6A9B050-B5BD-4E1D-8227-9346E6181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0778186"/>
              </p:ext>
            </p:extLst>
          </p:nvPr>
        </p:nvGraphicFramePr>
        <p:xfrm>
          <a:off x="803031" y="2585816"/>
          <a:ext cx="10585938" cy="3460309"/>
        </p:xfrm>
        <a:graphic>
          <a:graphicData uri="http://schemas.openxmlformats.org/drawingml/2006/table">
            <a:tbl>
              <a:tblPr/>
              <a:tblGrid>
                <a:gridCol w="515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0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4931"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alibri"/>
                          <a:ea typeface="Calibri"/>
                          <a:cs typeface="Calibri"/>
                        </a:rPr>
                        <a:t>CONCEPTO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654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90365" marR="90365" marT="45183" marB="45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latin typeface="Calibri"/>
                          <a:ea typeface="Calibri"/>
                          <a:cs typeface="Calibri"/>
                        </a:rPr>
                        <a:t>Pago de salarios y honorarios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Calibri"/>
                        </a:rPr>
                        <a:t>: Salarios, honorarios, prestación de servicios, primas, vacaciones y bonificaciones.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0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latin typeface="Calibri"/>
                          <a:ea typeface="Calibri"/>
                          <a:cs typeface="Calibri"/>
                        </a:rPr>
                        <a:t>Valor aproximado: $466.000.000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357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90365" marR="90365" marT="45183" marB="45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latin typeface="Calibri"/>
                          <a:ea typeface="Calibri"/>
                          <a:cs typeface="Calibri"/>
                        </a:rPr>
                        <a:t>Transporte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Calibri"/>
                        </a:rPr>
                        <a:t>: Terrestre, tiquetes aéreos, pago de peajes, </a:t>
                      </a:r>
                      <a:r>
                        <a:rPr lang="es-ES" sz="1600" dirty="0" err="1">
                          <a:latin typeface="Calibri"/>
                          <a:ea typeface="Calibri"/>
                          <a:cs typeface="Calibri"/>
                        </a:rPr>
                        <a:t>tanqueo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Calibri"/>
                        </a:rPr>
                        <a:t> de combustible.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0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Valor aproximado: $239.000.000</a:t>
                      </a:r>
                      <a:endParaRPr lang="es-CO" sz="180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910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90365" marR="90365" marT="45183" marB="45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latin typeface="Calibri"/>
                          <a:ea typeface="Calibri"/>
                          <a:cs typeface="Calibri"/>
                        </a:rPr>
                        <a:t>Gastos contables que no es posible identificar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0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Valor aproximado: $171.000.000</a:t>
                      </a:r>
                      <a:endParaRPr lang="es-CO" sz="180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911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90365" marR="90365" marT="45183" marB="45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Alimentos: </a:t>
                      </a:r>
                      <a:r>
                        <a:rPr lang="es-ES" sz="1600">
                          <a:latin typeface="Calibri"/>
                          <a:ea typeface="Calibri"/>
                          <a:cs typeface="Calibri"/>
                        </a:rPr>
                        <a:t>Refrigerios, desayunos, almuerzos, cenas y compra de víveres y abarrotes.</a:t>
                      </a:r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s-CO" sz="180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0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Valor aproximado: $168.000.000</a:t>
                      </a:r>
                      <a:endParaRPr lang="es-CO" sz="180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3203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90365" marR="90365" marT="45183" marB="45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Artículos decorativos, navideños y prendas: </a:t>
                      </a:r>
                      <a:r>
                        <a:rPr lang="es-ES" sz="1600">
                          <a:latin typeface="Calibri"/>
                          <a:ea typeface="Calibri"/>
                          <a:cs typeface="Calibri"/>
                        </a:rPr>
                        <a:t>Espejos, bufandas, muñecos de navidad, bombas inflables, delantales, bordado de camisas, collares, termos, pines, medallas.</a:t>
                      </a:r>
                      <a:endParaRPr lang="es-CO" sz="180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6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Valor aproximado: $37.000.000</a:t>
                      </a:r>
                      <a:endParaRPr lang="es-CO" sz="180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578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90365" marR="90365" marT="45183" marB="45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2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>
                          <a:latin typeface="Calibri"/>
                          <a:ea typeface="Calibri"/>
                          <a:cs typeface="Calibri"/>
                        </a:rPr>
                        <a:t>Pago de seguridad social y parafiscales: </a:t>
                      </a:r>
                      <a:r>
                        <a:rPr lang="es-ES" sz="1600">
                          <a:latin typeface="Calibri"/>
                          <a:ea typeface="Calibri"/>
                          <a:cs typeface="Calibri"/>
                        </a:rPr>
                        <a:t>ARL, Caja de Compensación, Cesantías, ICBF, SENA, EPS y Pensiones.</a:t>
                      </a:r>
                      <a:endParaRPr lang="es-CO" sz="180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80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latin typeface="Calibri"/>
                          <a:ea typeface="Calibri"/>
                          <a:cs typeface="Calibri"/>
                        </a:rPr>
                        <a:t>Valor aproximado: $75.000.000</a:t>
                      </a:r>
                      <a:endParaRPr lang="es-CO" sz="1800" dirty="0">
                        <a:latin typeface="Calibri"/>
                      </a:endParaRPr>
                    </a:p>
                  </a:txBody>
                  <a:tcPr marL="46509" marR="4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7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AE072E88A7B4E86F867F55B3A61E0" ma:contentTypeVersion="11" ma:contentTypeDescription="Create a new document." ma:contentTypeScope="" ma:versionID="b5ab86ecd2baec301a807f77e249d8b3">
  <xsd:schema xmlns:xsd="http://www.w3.org/2001/XMLSchema" xmlns:xs="http://www.w3.org/2001/XMLSchema" xmlns:p="http://schemas.microsoft.com/office/2006/metadata/properties" xmlns:ns3="133fc547-43df-4af1-b862-2e93bc16e1b7" xmlns:ns4="ea660748-928c-4966-b5d2-9889262da084" targetNamespace="http://schemas.microsoft.com/office/2006/metadata/properties" ma:root="true" ma:fieldsID="2efe9f28aa82aa97a4bb7e2acb8f586e" ns3:_="" ns4:_="">
    <xsd:import namespace="133fc547-43df-4af1-b862-2e93bc16e1b7"/>
    <xsd:import namespace="ea660748-928c-4966-b5d2-9889262da0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fc547-43df-4af1-b862-2e93bc16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60748-928c-4966-b5d2-9889262da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44995E-DAC1-4078-A4C6-029E31D8A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3fc547-43df-4af1-b862-2e93bc16e1b7"/>
    <ds:schemaRef ds:uri="ea660748-928c-4966-b5d2-9889262da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4BE11B-850D-42E3-B549-70042BA43323}">
  <ds:schemaRefs>
    <ds:schemaRef ds:uri="http://purl.org/dc/terms/"/>
    <ds:schemaRef ds:uri="133fc547-43df-4af1-b862-2e93bc16e1b7"/>
    <ds:schemaRef ds:uri="http://purl.org/dc/dcmitype/"/>
    <ds:schemaRef ds:uri="ea660748-928c-4966-b5d2-9889262da08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B30484-6947-4C1C-B972-A2D4A746C3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1146</Words>
  <Application>Microsoft Office PowerPoint</Application>
  <PresentationFormat>Personalizado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esaenz</cp:lastModifiedBy>
  <cp:revision>72</cp:revision>
  <dcterms:created xsi:type="dcterms:W3CDTF">2019-04-01T21:56:42Z</dcterms:created>
  <dcterms:modified xsi:type="dcterms:W3CDTF">2019-10-04T19:51:06Z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0x01010087AAE072E88A7B4E86F867F55B3A61E0</vt:lpwstr>
  </property>
</Properties>
</file>